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4" r:id="rId2"/>
  </p:sldMasterIdLst>
  <p:sldIdLst>
    <p:sldId id="256" r:id="rId3"/>
    <p:sldId id="258" r:id="rId4"/>
    <p:sldId id="264" r:id="rId5"/>
    <p:sldId id="259" r:id="rId6"/>
    <p:sldId id="263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Disposition personnalisé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63C4FA-66EC-E918-9EA2-A9DE75E60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3412" y="2755760"/>
            <a:ext cx="8766141" cy="1806192"/>
          </a:xfrm>
          <a:effectLst>
            <a:outerShdw blurRad="152400" dist="152400" dir="9600000" algn="tr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algn="ctr">
              <a:defRPr sz="1380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fr-FR" dirty="0"/>
              <a:t>DEVDAY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909BAA8-F364-4C46-3B49-5C00C37FC414}"/>
              </a:ext>
            </a:extLst>
          </p:cNvPr>
          <p:cNvSpPr txBox="1"/>
          <p:nvPr/>
        </p:nvSpPr>
        <p:spPr>
          <a:xfrm>
            <a:off x="3073127" y="4232814"/>
            <a:ext cx="6246710" cy="46166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400" b="1" dirty="0">
                <a:solidFill>
                  <a:schemeClr val="bg1">
                    <a:lumMod val="90000"/>
                  </a:schemeClr>
                </a:solidFill>
              </a:rPr>
              <a:t>ELEVATING THE DEVELOPERS’ COMMUNITY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991890C-B74D-630C-A2EB-E284E190B5AF}"/>
              </a:ext>
            </a:extLst>
          </p:cNvPr>
          <p:cNvSpPr txBox="1"/>
          <p:nvPr/>
        </p:nvSpPr>
        <p:spPr>
          <a:xfrm>
            <a:off x="4917702" y="1881499"/>
            <a:ext cx="2557560" cy="58477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07.NOV.2024</a:t>
            </a: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3F75F38-1404-C6EE-762F-31DB9C5B79D1}"/>
              </a:ext>
            </a:extLst>
          </p:cNvPr>
          <p:cNvSpPr/>
          <p:nvPr/>
        </p:nvSpPr>
        <p:spPr>
          <a:xfrm>
            <a:off x="3515350" y="1225899"/>
            <a:ext cx="1287051" cy="1240375"/>
          </a:xfrm>
          <a:prstGeom prst="ellipse">
            <a:avLst/>
          </a:prstGeom>
          <a:solidFill>
            <a:schemeClr val="tx2">
              <a:alpha val="6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10</a:t>
            </a:r>
            <a:endParaRPr lang="fr-FR" sz="1800" b="1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ctr"/>
            <a:r>
              <a:rPr lang="fr-FR" sz="18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YEARS</a:t>
            </a:r>
          </a:p>
        </p:txBody>
      </p:sp>
    </p:spTree>
    <p:extLst>
      <p:ext uri="{BB962C8B-B14F-4D97-AF65-F5344CB8AC3E}">
        <p14:creationId xmlns:p14="http://schemas.microsoft.com/office/powerpoint/2010/main" val="2791862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CF48FE9-E058-2ECD-4468-F9EF79A65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2656C19-904C-1666-6A09-28BD95EE7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8F90139-B08D-E5A7-EBEF-718290A503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FC7C0C4-0936-14E1-5845-98A0EE8EE9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00879BE-7A12-A61C-84AA-475C3E6C94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56714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CFE7EC-B65A-2B6C-4D93-8EA61C663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39278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5384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A56BCF-0FA9-4622-B16A-5AFC169D9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924EF24-6FB0-2F40-217A-2332F99B4D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464648B-8E20-4220-D804-01D0E41235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32746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63C4FA-66EC-E918-9EA2-A9DE75E607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13412" y="2755760"/>
            <a:ext cx="8766141" cy="1806192"/>
          </a:xfrm>
          <a:effectLst>
            <a:outerShdw blurRad="152400" dist="152400" dir="9600000" algn="tr" rotWithShape="0">
              <a:prstClr val="black">
                <a:alpha val="40000"/>
              </a:prstClr>
            </a:outerShdw>
          </a:effectLst>
        </p:spPr>
        <p:txBody>
          <a:bodyPr>
            <a:noAutofit/>
          </a:bodyPr>
          <a:lstStyle>
            <a:lvl1pPr algn="ctr">
              <a:defRPr sz="13800">
                <a:solidFill>
                  <a:schemeClr val="accent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fr-FR" dirty="0"/>
              <a:t>DEVDAY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909BAA8-F364-4C46-3B49-5C00C37FC414}"/>
              </a:ext>
            </a:extLst>
          </p:cNvPr>
          <p:cNvSpPr txBox="1"/>
          <p:nvPr userDrawn="1"/>
        </p:nvSpPr>
        <p:spPr>
          <a:xfrm>
            <a:off x="3073127" y="4232814"/>
            <a:ext cx="6246710" cy="46166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2400" b="1" dirty="0">
                <a:solidFill>
                  <a:schemeClr val="bg1">
                    <a:lumMod val="90000"/>
                  </a:schemeClr>
                </a:solidFill>
              </a:rPr>
              <a:t>ELEVATING THE DEVELOPERS’ COMMUNITY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991890C-B74D-630C-A2EB-E284E190B5AF}"/>
              </a:ext>
            </a:extLst>
          </p:cNvPr>
          <p:cNvSpPr txBox="1"/>
          <p:nvPr userDrawn="1"/>
        </p:nvSpPr>
        <p:spPr>
          <a:xfrm>
            <a:off x="4917702" y="1881499"/>
            <a:ext cx="2557560" cy="58477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/>
            </a:outerShdw>
          </a:effectLst>
        </p:spPr>
        <p:txBody>
          <a:bodyPr wrap="none" rtlCol="0">
            <a:spAutoFit/>
          </a:bodyPr>
          <a:lstStyle/>
          <a:p>
            <a:r>
              <a:rPr lang="fr-FR" sz="3200" b="1" dirty="0">
                <a:solidFill>
                  <a:schemeClr val="bg1"/>
                </a:solidFill>
              </a:rPr>
              <a:t>07.NOV.2024</a:t>
            </a:r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03F75F38-1404-C6EE-762F-31DB9C5B79D1}"/>
              </a:ext>
            </a:extLst>
          </p:cNvPr>
          <p:cNvSpPr/>
          <p:nvPr userDrawn="1"/>
        </p:nvSpPr>
        <p:spPr>
          <a:xfrm>
            <a:off x="3515350" y="1225899"/>
            <a:ext cx="1287051" cy="1240375"/>
          </a:xfrm>
          <a:prstGeom prst="ellipse">
            <a:avLst/>
          </a:prstGeom>
          <a:solidFill>
            <a:schemeClr val="tx2">
              <a:alpha val="60000"/>
            </a:schemeClr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4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10</a:t>
            </a:r>
            <a:endParaRPr lang="fr-FR" sz="1800" b="1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ctr"/>
            <a:r>
              <a:rPr lang="fr-FR" sz="18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YEARS</a:t>
            </a:r>
          </a:p>
        </p:txBody>
      </p:sp>
    </p:spTree>
    <p:extLst>
      <p:ext uri="{BB962C8B-B14F-4D97-AF65-F5344CB8AC3E}">
        <p14:creationId xmlns:p14="http://schemas.microsoft.com/office/powerpoint/2010/main" val="18540789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FAF4-26AF-8C78-EB65-4D3C0A8DB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37714" y="6098037"/>
            <a:ext cx="4007310" cy="557439"/>
          </a:xfrm>
        </p:spPr>
        <p:txBody>
          <a:bodyPr>
            <a:noAutofit/>
          </a:bodyPr>
          <a:lstStyle>
            <a:lvl1pPr algn="r">
              <a:defRPr sz="3600">
                <a:solidFill>
                  <a:schemeClr val="bg1">
                    <a:lumMod val="25000"/>
                  </a:schemeClr>
                </a:solidFill>
              </a:defRPr>
            </a:lvl1pPr>
          </a:lstStyle>
          <a:p>
            <a:r>
              <a:rPr lang="fr-FR" dirty="0"/>
              <a:t>Nos sponsors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33EAC8C9-0227-2046-615D-E8E89924E39E}"/>
              </a:ext>
            </a:extLst>
          </p:cNvPr>
          <p:cNvSpPr/>
          <p:nvPr userDrawn="1"/>
        </p:nvSpPr>
        <p:spPr>
          <a:xfrm>
            <a:off x="5086351" y="693965"/>
            <a:ext cx="1502228" cy="138792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Oniryx">
            <a:extLst>
              <a:ext uri="{FF2B5EF4-FFF2-40B4-BE49-F238E27FC236}">
                <a16:creationId xmlns:a16="http://schemas.microsoft.com/office/drawing/2014/main" id="{921E7AD2-08A7-3B8C-6FAB-FE2B7D24FA0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2961" y="733425"/>
            <a:ext cx="1309007" cy="1309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F0D8EEC1-49D6-C38B-63A7-1B2138F117EC}"/>
              </a:ext>
            </a:extLst>
          </p:cNvPr>
          <p:cNvSpPr/>
          <p:nvPr userDrawn="1"/>
        </p:nvSpPr>
        <p:spPr>
          <a:xfrm>
            <a:off x="2653394" y="2669493"/>
            <a:ext cx="1502228" cy="138792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0" name="Picture 6" descr="delaware">
            <a:extLst>
              <a:ext uri="{FF2B5EF4-FFF2-40B4-BE49-F238E27FC236}">
                <a16:creationId xmlns:a16="http://schemas.microsoft.com/office/drawing/2014/main" id="{8AD1A62B-D3DB-E0E2-9538-68132DA2F80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394" y="2612343"/>
            <a:ext cx="1445078" cy="144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40C5899-48B6-91B9-7CD0-8B0CB2510817}"/>
              </a:ext>
            </a:extLst>
          </p:cNvPr>
          <p:cNvSpPr/>
          <p:nvPr userDrawn="1"/>
        </p:nvSpPr>
        <p:spPr>
          <a:xfrm>
            <a:off x="5086351" y="2669493"/>
            <a:ext cx="1502228" cy="138792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22709FF-6742-5759-69A1-7CFC9D0014A5}"/>
              </a:ext>
            </a:extLst>
          </p:cNvPr>
          <p:cNvSpPr/>
          <p:nvPr userDrawn="1"/>
        </p:nvSpPr>
        <p:spPr>
          <a:xfrm>
            <a:off x="7519308" y="2669493"/>
            <a:ext cx="1502228" cy="138792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9EE8E0FF-BCA0-5DDE-F0E8-F68BBA66FA7A}"/>
              </a:ext>
            </a:extLst>
          </p:cNvPr>
          <p:cNvSpPr/>
          <p:nvPr userDrawn="1"/>
        </p:nvSpPr>
        <p:spPr>
          <a:xfrm>
            <a:off x="1921890" y="4862622"/>
            <a:ext cx="1144360" cy="111442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E05DC1CB-ED28-E2D7-581C-F211AB17DEF0}"/>
              </a:ext>
            </a:extLst>
          </p:cNvPr>
          <p:cNvSpPr/>
          <p:nvPr userDrawn="1"/>
        </p:nvSpPr>
        <p:spPr>
          <a:xfrm>
            <a:off x="3656122" y="4862622"/>
            <a:ext cx="1144360" cy="111442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E391C234-1E09-E872-2AE1-B0E16DFEDE3C}"/>
              </a:ext>
            </a:extLst>
          </p:cNvPr>
          <p:cNvSpPr/>
          <p:nvPr userDrawn="1"/>
        </p:nvSpPr>
        <p:spPr>
          <a:xfrm>
            <a:off x="5390354" y="4862622"/>
            <a:ext cx="1144360" cy="111442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7FC0EF04-E8B0-AA04-1ADB-7F0DACFF1447}"/>
              </a:ext>
            </a:extLst>
          </p:cNvPr>
          <p:cNvSpPr/>
          <p:nvPr userDrawn="1"/>
        </p:nvSpPr>
        <p:spPr>
          <a:xfrm>
            <a:off x="7308282" y="4862622"/>
            <a:ext cx="1144360" cy="111442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979BEC83-31F6-6E5E-BBED-98C55742D6C6}"/>
              </a:ext>
            </a:extLst>
          </p:cNvPr>
          <p:cNvSpPr/>
          <p:nvPr userDrawn="1"/>
        </p:nvSpPr>
        <p:spPr>
          <a:xfrm>
            <a:off x="9226210" y="4862622"/>
            <a:ext cx="1144360" cy="111442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2" name="Picture 8" descr="Gaming1">
            <a:extLst>
              <a:ext uri="{FF2B5EF4-FFF2-40B4-BE49-F238E27FC236}">
                <a16:creationId xmlns:a16="http://schemas.microsoft.com/office/drawing/2014/main" id="{D3C40DFA-8D80-98DC-FB36-A43956D9A3C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630" y="2959325"/>
            <a:ext cx="1481815" cy="808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009AACA-A547-995F-3EED-EB48F56CEDA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991702" y="2807152"/>
            <a:ext cx="557439" cy="55743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3EC5C0E6-FCF4-9DC3-34B5-3EB4057A6F09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7584620" y="3430978"/>
            <a:ext cx="1401537" cy="476384"/>
          </a:xfrm>
          <a:prstGeom prst="rect">
            <a:avLst/>
          </a:prstGeom>
        </p:spPr>
      </p:pic>
      <p:pic>
        <p:nvPicPr>
          <p:cNvPr id="1038" name="Picture 14" descr="Birdit">
            <a:extLst>
              <a:ext uri="{FF2B5EF4-FFF2-40B4-BE49-F238E27FC236}">
                <a16:creationId xmlns:a16="http://schemas.microsoft.com/office/drawing/2014/main" id="{AF7FDC48-9985-26AE-7149-2B3321A6D7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6281" y="4934249"/>
            <a:ext cx="971169" cy="971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DevApps">
            <a:extLst>
              <a:ext uri="{FF2B5EF4-FFF2-40B4-BE49-F238E27FC236}">
                <a16:creationId xmlns:a16="http://schemas.microsoft.com/office/drawing/2014/main" id="{B5C1336B-FCEB-D28C-641E-AD3AB37F96F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3540" y="4941106"/>
            <a:ext cx="957454" cy="95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MIC Belgique">
            <a:extLst>
              <a:ext uri="{FF2B5EF4-FFF2-40B4-BE49-F238E27FC236}">
                <a16:creationId xmlns:a16="http://schemas.microsoft.com/office/drawing/2014/main" id="{AB997EC6-5D71-5BD0-05CF-D3A78204BD8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380" y="4873166"/>
            <a:ext cx="1093334" cy="109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Sense of Tech">
            <a:extLst>
              <a:ext uri="{FF2B5EF4-FFF2-40B4-BE49-F238E27FC236}">
                <a16:creationId xmlns:a16="http://schemas.microsoft.com/office/drawing/2014/main" id="{94CAA0E0-502E-0736-DB8B-0655904A068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8832" y="5018203"/>
            <a:ext cx="803259" cy="803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Sparkle">
            <a:extLst>
              <a:ext uri="{FF2B5EF4-FFF2-40B4-BE49-F238E27FC236}">
                <a16:creationId xmlns:a16="http://schemas.microsoft.com/office/drawing/2014/main" id="{E6D5AC94-1869-A3C6-D333-F3B914538DA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7043" y="4988485"/>
            <a:ext cx="862693" cy="862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re 1">
            <a:extLst>
              <a:ext uri="{FF2B5EF4-FFF2-40B4-BE49-F238E27FC236}">
                <a16:creationId xmlns:a16="http://schemas.microsoft.com/office/drawing/2014/main" id="{DE0596BB-BDC5-F976-FBB1-FB49773B8842}"/>
              </a:ext>
            </a:extLst>
          </p:cNvPr>
          <p:cNvSpPr txBox="1">
            <a:spLocks/>
          </p:cNvSpPr>
          <p:nvPr userDrawn="1"/>
        </p:nvSpPr>
        <p:spPr>
          <a:xfrm>
            <a:off x="3833809" y="145825"/>
            <a:ext cx="4007310" cy="5574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DF1D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dirty="0">
                <a:solidFill>
                  <a:srgbClr val="00B050"/>
                </a:solidFill>
                <a:effectLst>
                  <a:glow rad="88900">
                    <a:srgbClr val="66FF66"/>
                  </a:glow>
                </a:effectLst>
              </a:rPr>
              <a:t>PLATINIUM</a:t>
            </a:r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9DB6B41C-755E-EA35-AB9E-6D97A13B45D7}"/>
              </a:ext>
            </a:extLst>
          </p:cNvPr>
          <p:cNvSpPr txBox="1">
            <a:spLocks/>
          </p:cNvSpPr>
          <p:nvPr userDrawn="1"/>
        </p:nvSpPr>
        <p:spPr>
          <a:xfrm>
            <a:off x="3877650" y="2131951"/>
            <a:ext cx="4007310" cy="5574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DF1D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dirty="0">
                <a:solidFill>
                  <a:schemeClr val="accent3">
                    <a:lumMod val="75000"/>
                  </a:schemeClr>
                </a:solidFill>
                <a:effectLst>
                  <a:glow rad="88900">
                    <a:schemeClr val="accent1"/>
                  </a:glow>
                </a:effectLst>
              </a:rPr>
              <a:t>GOLD</a:t>
            </a: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97F050A-6588-722B-3ECA-EA6AAFA8FC62}"/>
              </a:ext>
            </a:extLst>
          </p:cNvPr>
          <p:cNvSpPr txBox="1">
            <a:spLocks/>
          </p:cNvSpPr>
          <p:nvPr userDrawn="1"/>
        </p:nvSpPr>
        <p:spPr>
          <a:xfrm>
            <a:off x="3984392" y="4276487"/>
            <a:ext cx="4007310" cy="5574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DF1D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dirty="0">
                <a:solidFill>
                  <a:schemeClr val="accent6">
                    <a:lumMod val="50000"/>
                  </a:schemeClr>
                </a:solidFill>
                <a:effectLst>
                  <a:glow rad="88900">
                    <a:schemeClr val="accent6"/>
                  </a:glow>
                </a:effectLst>
              </a:rPr>
              <a:t>PARTNER</a:t>
            </a:r>
          </a:p>
        </p:txBody>
      </p:sp>
    </p:spTree>
    <p:extLst>
      <p:ext uri="{BB962C8B-B14F-4D97-AF65-F5344CB8AC3E}">
        <p14:creationId xmlns:p14="http://schemas.microsoft.com/office/powerpoint/2010/main" val="35981907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C24E5B-1D12-9FB9-ACDB-DE760F630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596" y="3196570"/>
            <a:ext cx="5652404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3AEC88AB-8736-111A-0911-256C1A837A98}"/>
              </a:ext>
            </a:extLst>
          </p:cNvPr>
          <p:cNvSpPr txBox="1">
            <a:spLocks/>
          </p:cNvSpPr>
          <p:nvPr userDrawn="1"/>
        </p:nvSpPr>
        <p:spPr>
          <a:xfrm rot="5400000">
            <a:off x="10157792" y="1251278"/>
            <a:ext cx="2670313" cy="898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 err="1"/>
              <a:t>Summary</a:t>
            </a:r>
            <a:endParaRPr lang="fr-FR" b="1" dirty="0"/>
          </a:p>
        </p:txBody>
      </p:sp>
      <p:pic>
        <p:nvPicPr>
          <p:cNvPr id="10" name="Image 9" descr="Une image contenant plafond, Ambré, éclairage, intérieur&#10;&#10;Description générée automatiquement">
            <a:extLst>
              <a:ext uri="{FF2B5EF4-FFF2-40B4-BE49-F238E27FC236}">
                <a16:creationId xmlns:a16="http://schemas.microsoft.com/office/drawing/2014/main" id="{CA506100-F0F3-7AE3-5CF5-B96ABD06FF1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7" t="36308"/>
          <a:stretch/>
        </p:blipFill>
        <p:spPr>
          <a:xfrm>
            <a:off x="436229" y="401914"/>
            <a:ext cx="5812957" cy="259673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3EE33AE8-B7E0-D834-A093-7D631ECAD167}"/>
              </a:ext>
            </a:extLst>
          </p:cNvPr>
          <p:cNvSpPr txBox="1"/>
          <p:nvPr userDrawn="1"/>
        </p:nvSpPr>
        <p:spPr>
          <a:xfrm>
            <a:off x="6818244" y="1963577"/>
            <a:ext cx="3656642" cy="3261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800" dirty="0">
                <a:solidFill>
                  <a:srgbClr val="FDF1D4"/>
                </a:solidFill>
              </a:rPr>
              <a:t>Introduction                </a:t>
            </a:r>
            <a:r>
              <a:rPr lang="fr-FR" sz="2800" b="1" dirty="0">
                <a:solidFill>
                  <a:srgbClr val="FDF1D4"/>
                </a:solidFill>
              </a:rPr>
              <a:t>03</a:t>
            </a:r>
          </a:p>
          <a:p>
            <a:pPr>
              <a:lnSpc>
                <a:spcPct val="150000"/>
              </a:lnSpc>
            </a:pPr>
            <a:r>
              <a:rPr lang="fr-FR" sz="2800" b="0" dirty="0">
                <a:solidFill>
                  <a:srgbClr val="FDF1D4"/>
                </a:solidFill>
              </a:rPr>
              <a:t>Part .1</a:t>
            </a:r>
            <a:r>
              <a:rPr lang="fr-FR" sz="2800" b="1" dirty="0">
                <a:solidFill>
                  <a:srgbClr val="FDF1D4"/>
                </a:solidFill>
              </a:rPr>
              <a:t>                            05</a:t>
            </a:r>
          </a:p>
          <a:p>
            <a:pPr>
              <a:lnSpc>
                <a:spcPct val="150000"/>
              </a:lnSpc>
            </a:pPr>
            <a:r>
              <a:rPr lang="fr-FR" sz="2800" b="0" dirty="0">
                <a:solidFill>
                  <a:srgbClr val="FDF1D4"/>
                </a:solidFill>
              </a:rPr>
              <a:t>Part. 2</a:t>
            </a:r>
            <a:r>
              <a:rPr lang="fr-FR" sz="2800" b="1" dirty="0">
                <a:solidFill>
                  <a:srgbClr val="FDF1D4"/>
                </a:solidFill>
              </a:rPr>
              <a:t>                            06</a:t>
            </a:r>
          </a:p>
          <a:p>
            <a:pPr>
              <a:lnSpc>
                <a:spcPct val="150000"/>
              </a:lnSpc>
            </a:pPr>
            <a:r>
              <a:rPr lang="fr-FR" sz="2800" b="0" dirty="0">
                <a:solidFill>
                  <a:srgbClr val="FDF1D4"/>
                </a:solidFill>
              </a:rPr>
              <a:t>Part. 3                            </a:t>
            </a:r>
            <a:r>
              <a:rPr lang="fr-FR" sz="2800" b="1" dirty="0">
                <a:solidFill>
                  <a:srgbClr val="FDF1D4"/>
                </a:solidFill>
              </a:rPr>
              <a:t>08</a:t>
            </a:r>
          </a:p>
          <a:p>
            <a:pPr>
              <a:lnSpc>
                <a:spcPct val="150000"/>
              </a:lnSpc>
            </a:pPr>
            <a:r>
              <a:rPr lang="fr-FR" sz="2800" b="0" dirty="0">
                <a:solidFill>
                  <a:srgbClr val="FDF1D4"/>
                </a:solidFill>
              </a:rPr>
              <a:t>Conclusion</a:t>
            </a:r>
            <a:r>
              <a:rPr lang="fr-FR" sz="2800" b="1" dirty="0">
                <a:solidFill>
                  <a:srgbClr val="FDF1D4"/>
                </a:solidFill>
              </a:rPr>
              <a:t>                 10</a:t>
            </a:r>
          </a:p>
        </p:txBody>
      </p:sp>
    </p:spTree>
    <p:extLst>
      <p:ext uri="{BB962C8B-B14F-4D97-AF65-F5344CB8AC3E}">
        <p14:creationId xmlns:p14="http://schemas.microsoft.com/office/powerpoint/2010/main" val="24836732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2FA416-F2B6-A644-92A3-0E8F97855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3980" y="417443"/>
            <a:ext cx="63163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7C11752-E4EA-089D-8B16-8B0300F20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04452" y="2017643"/>
            <a:ext cx="481053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Image 9" descr="Une image contenant manège, carrousel, parc d’attractions, ciel&#10;&#10;Description générée automatiquement">
            <a:extLst>
              <a:ext uri="{FF2B5EF4-FFF2-40B4-BE49-F238E27FC236}">
                <a16:creationId xmlns:a16="http://schemas.microsoft.com/office/drawing/2014/main" id="{DF11E4B5-6B82-C0BF-98FD-47350003B11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56" r="8244"/>
          <a:stretch/>
        </p:blipFill>
        <p:spPr>
          <a:xfrm>
            <a:off x="472041" y="417443"/>
            <a:ext cx="3826565" cy="541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15387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2FA416-F2B6-A644-92A3-0E8F97855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42" y="427382"/>
            <a:ext cx="588900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7C11752-E4EA-089D-8B16-8B0300F20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041" y="2126973"/>
            <a:ext cx="481053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Image 4" descr="Une image contenant manège, ciel, parc d’attractions, foire&#10;&#10;Description générée automatiquement">
            <a:extLst>
              <a:ext uri="{FF2B5EF4-FFF2-40B4-BE49-F238E27FC236}">
                <a16:creationId xmlns:a16="http://schemas.microsoft.com/office/drawing/2014/main" id="{70B722DB-52FE-98AE-6532-41EA211506E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7" r="9587"/>
          <a:stretch/>
        </p:blipFill>
        <p:spPr>
          <a:xfrm>
            <a:off x="6679096" y="496956"/>
            <a:ext cx="4969565" cy="555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944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8E59A5-F9FF-6905-BBCF-664956850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68BD7A1-9000-B48F-C293-BDDA67438F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A9BD437-254E-F355-1B62-D41FAA3FE2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CF1975-EBC1-4607-87FD-52CDE983381C}" type="datetimeFigureOut">
              <a:rPr lang="fr-FR" smtClean="0"/>
              <a:t>06/11/2024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BB799CC-34BC-4B32-9081-17CF101C9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7C2434-A09E-8B64-3D66-D57939C64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73A8D-C2FD-44C2-BE09-9690C169E4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25047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AEFAF4-26AF-8C78-EB65-4D3C0A8DB5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37714" y="6098037"/>
            <a:ext cx="4007310" cy="557439"/>
          </a:xfrm>
        </p:spPr>
        <p:txBody>
          <a:bodyPr>
            <a:noAutofit/>
          </a:bodyPr>
          <a:lstStyle>
            <a:lvl1pPr algn="r">
              <a:defRPr sz="3600">
                <a:solidFill>
                  <a:schemeClr val="bg1">
                    <a:lumMod val="25000"/>
                  </a:schemeClr>
                </a:solidFill>
              </a:defRPr>
            </a:lvl1pPr>
          </a:lstStyle>
          <a:p>
            <a:r>
              <a:rPr lang="fr-FR" dirty="0"/>
              <a:t>Nos sponsors</a:t>
            </a:r>
          </a:p>
        </p:txBody>
      </p:sp>
      <p:sp>
        <p:nvSpPr>
          <p:cNvPr id="3" name="Rectangle : coins arrondis 2">
            <a:extLst>
              <a:ext uri="{FF2B5EF4-FFF2-40B4-BE49-F238E27FC236}">
                <a16:creationId xmlns:a16="http://schemas.microsoft.com/office/drawing/2014/main" id="{33EAC8C9-0227-2046-615D-E8E89924E39E}"/>
              </a:ext>
            </a:extLst>
          </p:cNvPr>
          <p:cNvSpPr/>
          <p:nvPr/>
        </p:nvSpPr>
        <p:spPr>
          <a:xfrm>
            <a:off x="5086351" y="693965"/>
            <a:ext cx="1502228" cy="1387928"/>
          </a:xfrm>
          <a:prstGeom prst="round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26" name="Picture 2" descr="Oniryx">
            <a:extLst>
              <a:ext uri="{FF2B5EF4-FFF2-40B4-BE49-F238E27FC236}">
                <a16:creationId xmlns:a16="http://schemas.microsoft.com/office/drawing/2014/main" id="{921E7AD2-08A7-3B8C-6FAB-FE2B7D24F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2961" y="733425"/>
            <a:ext cx="1309007" cy="1309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F0D8EEC1-49D6-C38B-63A7-1B2138F117EC}"/>
              </a:ext>
            </a:extLst>
          </p:cNvPr>
          <p:cNvSpPr/>
          <p:nvPr/>
        </p:nvSpPr>
        <p:spPr>
          <a:xfrm>
            <a:off x="2653394" y="2669493"/>
            <a:ext cx="1502228" cy="1387928"/>
          </a:xfrm>
          <a:prstGeom prst="round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0" name="Picture 6" descr="delaware">
            <a:extLst>
              <a:ext uri="{FF2B5EF4-FFF2-40B4-BE49-F238E27FC236}">
                <a16:creationId xmlns:a16="http://schemas.microsoft.com/office/drawing/2014/main" id="{8AD1A62B-D3DB-E0E2-9538-68132DA2F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394" y="2612343"/>
            <a:ext cx="1445078" cy="1445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A40C5899-48B6-91B9-7CD0-8B0CB2510817}"/>
              </a:ext>
            </a:extLst>
          </p:cNvPr>
          <p:cNvSpPr/>
          <p:nvPr/>
        </p:nvSpPr>
        <p:spPr>
          <a:xfrm>
            <a:off x="5086351" y="2669493"/>
            <a:ext cx="1502228" cy="1387928"/>
          </a:xfrm>
          <a:prstGeom prst="round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D22709FF-6742-5759-69A1-7CFC9D0014A5}"/>
              </a:ext>
            </a:extLst>
          </p:cNvPr>
          <p:cNvSpPr/>
          <p:nvPr/>
        </p:nvSpPr>
        <p:spPr>
          <a:xfrm>
            <a:off x="7519308" y="2669493"/>
            <a:ext cx="1502228" cy="1387928"/>
          </a:xfrm>
          <a:prstGeom prst="round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9EE8E0FF-BCA0-5DDE-F0E8-F68BBA66FA7A}"/>
              </a:ext>
            </a:extLst>
          </p:cNvPr>
          <p:cNvSpPr/>
          <p:nvPr/>
        </p:nvSpPr>
        <p:spPr>
          <a:xfrm>
            <a:off x="1969462" y="4852076"/>
            <a:ext cx="1144360" cy="1114424"/>
          </a:xfrm>
          <a:prstGeom prst="round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E05DC1CB-ED28-E2D7-581C-F211AB17DEF0}"/>
              </a:ext>
            </a:extLst>
          </p:cNvPr>
          <p:cNvSpPr/>
          <p:nvPr/>
        </p:nvSpPr>
        <p:spPr>
          <a:xfrm>
            <a:off x="3703694" y="4852076"/>
            <a:ext cx="1144360" cy="1114424"/>
          </a:xfrm>
          <a:prstGeom prst="round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E391C234-1E09-E872-2AE1-B0E16DFEDE3C}"/>
              </a:ext>
            </a:extLst>
          </p:cNvPr>
          <p:cNvSpPr/>
          <p:nvPr/>
        </p:nvSpPr>
        <p:spPr>
          <a:xfrm>
            <a:off x="5437926" y="4852076"/>
            <a:ext cx="1144360" cy="1114424"/>
          </a:xfrm>
          <a:prstGeom prst="round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7FC0EF04-E8B0-AA04-1ADB-7F0DACFF1447}"/>
              </a:ext>
            </a:extLst>
          </p:cNvPr>
          <p:cNvSpPr/>
          <p:nvPr/>
        </p:nvSpPr>
        <p:spPr>
          <a:xfrm>
            <a:off x="7355854" y="4852076"/>
            <a:ext cx="1144360" cy="1114424"/>
          </a:xfrm>
          <a:prstGeom prst="round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979BEC83-31F6-6E5E-BBED-98C55742D6C6}"/>
              </a:ext>
            </a:extLst>
          </p:cNvPr>
          <p:cNvSpPr/>
          <p:nvPr/>
        </p:nvSpPr>
        <p:spPr>
          <a:xfrm>
            <a:off x="9273782" y="4852076"/>
            <a:ext cx="1144360" cy="1114424"/>
          </a:xfrm>
          <a:prstGeom prst="roundRect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032" name="Picture 8" descr="Gaming1">
            <a:extLst>
              <a:ext uri="{FF2B5EF4-FFF2-40B4-BE49-F238E27FC236}">
                <a16:creationId xmlns:a16="http://schemas.microsoft.com/office/drawing/2014/main" id="{D3C40DFA-8D80-98DC-FB36-A43956D9A3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630" y="2959325"/>
            <a:ext cx="1481815" cy="808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009AACA-A547-995F-3EED-EB48F56CED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91702" y="2807152"/>
            <a:ext cx="557439" cy="55743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3EC5C0E6-FCF4-9DC3-34B5-3EB4057A6F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4620" y="3430978"/>
            <a:ext cx="1401537" cy="476384"/>
          </a:xfrm>
          <a:prstGeom prst="rect">
            <a:avLst/>
          </a:prstGeom>
        </p:spPr>
      </p:pic>
      <p:pic>
        <p:nvPicPr>
          <p:cNvPr id="1038" name="Picture 14" descr="Birdit">
            <a:extLst>
              <a:ext uri="{FF2B5EF4-FFF2-40B4-BE49-F238E27FC236}">
                <a16:creationId xmlns:a16="http://schemas.microsoft.com/office/drawing/2014/main" id="{AF7FDC48-9985-26AE-7149-2B3321A6D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853" y="4923703"/>
            <a:ext cx="971169" cy="971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DevApps">
            <a:extLst>
              <a:ext uri="{FF2B5EF4-FFF2-40B4-BE49-F238E27FC236}">
                <a16:creationId xmlns:a16="http://schemas.microsoft.com/office/drawing/2014/main" id="{B5C1336B-FCEB-D28C-641E-AD3AB37F9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1112" y="4930560"/>
            <a:ext cx="957454" cy="957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MIC Belgique">
            <a:extLst>
              <a:ext uri="{FF2B5EF4-FFF2-40B4-BE49-F238E27FC236}">
                <a16:creationId xmlns:a16="http://schemas.microsoft.com/office/drawing/2014/main" id="{AB997EC6-5D71-5BD0-05CF-D3A78204BD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8952" y="4862620"/>
            <a:ext cx="1093334" cy="1093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Sense of Tech">
            <a:extLst>
              <a:ext uri="{FF2B5EF4-FFF2-40B4-BE49-F238E27FC236}">
                <a16:creationId xmlns:a16="http://schemas.microsoft.com/office/drawing/2014/main" id="{94CAA0E0-502E-0736-DB8B-0655904A06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6404" y="5007657"/>
            <a:ext cx="803259" cy="803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Sparkle">
            <a:extLst>
              <a:ext uri="{FF2B5EF4-FFF2-40B4-BE49-F238E27FC236}">
                <a16:creationId xmlns:a16="http://schemas.microsoft.com/office/drawing/2014/main" id="{E6D5AC94-1869-A3C6-D333-F3B914538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4615" y="4977939"/>
            <a:ext cx="862693" cy="862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itre 1">
            <a:extLst>
              <a:ext uri="{FF2B5EF4-FFF2-40B4-BE49-F238E27FC236}">
                <a16:creationId xmlns:a16="http://schemas.microsoft.com/office/drawing/2014/main" id="{DE0596BB-BDC5-F976-FBB1-FB49773B8842}"/>
              </a:ext>
            </a:extLst>
          </p:cNvPr>
          <p:cNvSpPr txBox="1">
            <a:spLocks/>
          </p:cNvSpPr>
          <p:nvPr/>
        </p:nvSpPr>
        <p:spPr>
          <a:xfrm>
            <a:off x="3833809" y="145825"/>
            <a:ext cx="4007310" cy="5574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DF1D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dirty="0">
                <a:solidFill>
                  <a:srgbClr val="00B050"/>
                </a:solidFill>
                <a:effectLst>
                  <a:glow rad="88900">
                    <a:srgbClr val="66FF66"/>
                  </a:glow>
                </a:effectLst>
              </a:rPr>
              <a:t>PLATINIUM</a:t>
            </a:r>
          </a:p>
        </p:txBody>
      </p:sp>
      <p:sp>
        <p:nvSpPr>
          <p:cNvPr id="20" name="Titre 1">
            <a:extLst>
              <a:ext uri="{FF2B5EF4-FFF2-40B4-BE49-F238E27FC236}">
                <a16:creationId xmlns:a16="http://schemas.microsoft.com/office/drawing/2014/main" id="{9DB6B41C-755E-EA35-AB9E-6D97A13B45D7}"/>
              </a:ext>
            </a:extLst>
          </p:cNvPr>
          <p:cNvSpPr txBox="1">
            <a:spLocks/>
          </p:cNvSpPr>
          <p:nvPr/>
        </p:nvSpPr>
        <p:spPr>
          <a:xfrm>
            <a:off x="3877650" y="2131951"/>
            <a:ext cx="4007310" cy="5574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DF1D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dirty="0">
                <a:solidFill>
                  <a:schemeClr val="accent3">
                    <a:lumMod val="75000"/>
                  </a:schemeClr>
                </a:solidFill>
                <a:effectLst>
                  <a:glow rad="88900">
                    <a:schemeClr val="accent1"/>
                  </a:glow>
                </a:effectLst>
              </a:rPr>
              <a:t>GOLD</a:t>
            </a:r>
          </a:p>
        </p:txBody>
      </p:sp>
      <p:sp>
        <p:nvSpPr>
          <p:cNvPr id="21" name="Titre 1">
            <a:extLst>
              <a:ext uri="{FF2B5EF4-FFF2-40B4-BE49-F238E27FC236}">
                <a16:creationId xmlns:a16="http://schemas.microsoft.com/office/drawing/2014/main" id="{C97F050A-6588-722B-3ECA-EA6AAFA8FC62}"/>
              </a:ext>
            </a:extLst>
          </p:cNvPr>
          <p:cNvSpPr txBox="1">
            <a:spLocks/>
          </p:cNvSpPr>
          <p:nvPr/>
        </p:nvSpPr>
        <p:spPr>
          <a:xfrm>
            <a:off x="3984392" y="4276487"/>
            <a:ext cx="4007310" cy="55743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rgbClr val="FDF1D4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sz="2800" dirty="0">
                <a:solidFill>
                  <a:schemeClr val="accent6">
                    <a:lumMod val="50000"/>
                  </a:schemeClr>
                </a:solidFill>
                <a:effectLst>
                  <a:glow rad="88900">
                    <a:schemeClr val="accent6"/>
                  </a:glow>
                </a:effectLst>
              </a:rPr>
              <a:t>PARTNER</a:t>
            </a:r>
          </a:p>
        </p:txBody>
      </p:sp>
    </p:spTree>
    <p:extLst>
      <p:ext uri="{BB962C8B-B14F-4D97-AF65-F5344CB8AC3E}">
        <p14:creationId xmlns:p14="http://schemas.microsoft.com/office/powerpoint/2010/main" val="24662144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A2B3915-096D-E678-FA92-CB2DFE8AA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B105AA-CA98-0AB6-E28D-808B58DB2F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2191D5-6DB9-D7DB-9C09-46EA020D3A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CF1975-EBC1-4607-87FD-52CDE983381C}" type="datetimeFigureOut">
              <a:rPr lang="fr-FR" smtClean="0"/>
              <a:t>06/11/2024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5D32D0-4CAE-67BC-7B96-E88D2A244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C51DFE-31A5-7236-E4A4-778D6A8A7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73A8D-C2FD-44C2-BE09-9690C169E4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832117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DE03BB-00E4-6C22-A567-4D844115B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31199C1-EB3E-7300-2347-ECF6AA37A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D9887C8-3CD4-E5D4-F971-5CA1B957A0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CF1975-EBC1-4607-87FD-52CDE983381C}" type="datetimeFigureOut">
              <a:rPr lang="fr-FR" smtClean="0"/>
              <a:t>06/11/2024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578B967-B1C1-D8AA-2B2D-A4796BF43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0D9E0C-86B0-7A13-5CC8-95620BF9A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73A8D-C2FD-44C2-BE09-9690C169E4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9226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EDF200E-1986-5E07-D281-F45437ED46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2E41992-4330-EE13-0D68-A5D70FC626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AC23BDD-10BC-4C56-781E-4D53BCBA6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F7EEB51-5E42-B464-E337-B3E54B4C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CF1975-EBC1-4607-87FD-52CDE983381C}" type="datetimeFigureOut">
              <a:rPr lang="fr-FR" smtClean="0"/>
              <a:t>06/11/2024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207FEBB-01BF-FFA2-E748-8FA1451A8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8A4CCA1-17CF-FCB8-D753-B6968C525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73A8D-C2FD-44C2-BE09-9690C169E4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3727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7A8D7C-EBC9-E17C-EB13-85B3C52C5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A41FAC-2DA5-7117-DF9E-900E0CA7F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0505C62-1B6A-772D-99DE-ADDD8C5B0D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F927073-F13B-7EFD-A318-4B95C80DA0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FC0A1EA-3382-4014-FC4A-DBE6B965B2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DAEBDB78-4BD4-AC20-A962-C636E76DC2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CF1975-EBC1-4607-87FD-52CDE983381C}" type="datetimeFigureOut">
              <a:rPr lang="fr-FR" smtClean="0"/>
              <a:t>06/11/2024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E431DE4-FC92-473A-D5DC-5EF10A9A6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F45FE8F-8F34-0168-4707-C7C5C6DDC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73A8D-C2FD-44C2-BE09-9690C169E4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23044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CAB24C-8C91-D71E-B472-E8C0AADE3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0FA1168-88E3-5F9D-5CF6-80A7454396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CF1975-EBC1-4607-87FD-52CDE983381C}" type="datetimeFigureOut">
              <a:rPr lang="fr-FR" smtClean="0"/>
              <a:t>06/11/2024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115827A-6A35-44C8-EBE7-A6A056B13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BC959AE-C7C3-7E3F-0DCE-4F810462F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73A8D-C2FD-44C2-BE09-9690C169E4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32499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B44E72B-7F1C-2BE8-614F-00F0380CEA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CF1975-EBC1-4607-87FD-52CDE983381C}" type="datetimeFigureOut">
              <a:rPr lang="fr-FR" smtClean="0"/>
              <a:t>06/11/2024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9470F76-B869-382E-17F1-DECF8AA82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8C8CFA2-262D-CBF8-D123-D95D3172F8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73A8D-C2FD-44C2-BE09-9690C169E4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12302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998BC0-EB15-A716-2221-78901D29F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7AACF52-EA19-391F-EB7B-D50D26F84C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A38CDA6-C103-8095-A146-0935C8D5ED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2AFCDF1-CB31-6CBC-B916-F16E34A1F1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CF1975-EBC1-4607-87FD-52CDE983381C}" type="datetimeFigureOut">
              <a:rPr lang="fr-FR" smtClean="0"/>
              <a:t>06/11/2024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02BE41F-6099-FBAB-2E2C-96BF2FD56E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3524FA9-205A-6FBB-2D63-9290E1D7F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73A8D-C2FD-44C2-BE09-9690C169E4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80916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865239-7B1C-2CB6-B3C3-67B2520D5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344BEEB-0351-F91B-69EB-630E6C57C6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770E881-A721-CDAF-AEF3-08302ADA43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966921BC-92FC-184D-192C-8723E0C71B7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CF1975-EBC1-4607-87FD-52CDE983381C}" type="datetimeFigureOut">
              <a:rPr lang="fr-FR" smtClean="0"/>
              <a:t>06/11/2024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25FACE0-6501-D6AA-EE15-189FCC711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BD23D8E-6C89-EA76-9ED7-8474568C2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73A8D-C2FD-44C2-BE09-9690C169E4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799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956F87E-24D0-82CD-40A4-DECEC7E5D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BFE5E53-FA65-051B-CE75-38080EB2A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BD762D1-26FB-2642-7578-B127733487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CF1975-EBC1-4607-87FD-52CDE983381C}" type="datetimeFigureOut">
              <a:rPr lang="fr-FR" smtClean="0"/>
              <a:t>06/11/2024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C855765-B4C5-1C6D-9E2E-E6E2AD8E5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81624FD-628D-2A23-22D1-27D1C72A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73A8D-C2FD-44C2-BE09-9690C169E4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430421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69FDB6ED-D906-5D4C-1F91-15A0357ECA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1F4517C-6B36-AB24-5C60-0B90EA6DEC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AE828CA-5BAC-56A8-4DCD-EE4BBA5FD6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2CF1975-EBC1-4607-87FD-52CDE983381C}" type="datetimeFigureOut">
              <a:rPr lang="fr-FR" smtClean="0"/>
              <a:t>06/11/2024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D9B1D9D-77AA-4D9B-552D-6114E665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C2D9375-A062-3F98-9FDB-3B823EFFC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CA73A8D-C2FD-44C2-BE09-9690C169E40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2486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C24E5B-1D12-9FB9-ACDB-DE760F630F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596" y="3196570"/>
            <a:ext cx="5652404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 dirty="0"/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3AEC88AB-8736-111A-0911-256C1A837A98}"/>
              </a:ext>
            </a:extLst>
          </p:cNvPr>
          <p:cNvSpPr txBox="1">
            <a:spLocks/>
          </p:cNvSpPr>
          <p:nvPr/>
        </p:nvSpPr>
        <p:spPr>
          <a:xfrm rot="5400000">
            <a:off x="10157792" y="1251278"/>
            <a:ext cx="2670313" cy="8980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 dirty="0" err="1"/>
              <a:t>Summary</a:t>
            </a:r>
            <a:endParaRPr lang="fr-FR" b="1" dirty="0"/>
          </a:p>
        </p:txBody>
      </p:sp>
      <p:pic>
        <p:nvPicPr>
          <p:cNvPr id="10" name="Image 9" descr="Une image contenant plafond, Ambré, éclairage, intérieur&#10;&#10;Description générée automatiquement">
            <a:extLst>
              <a:ext uri="{FF2B5EF4-FFF2-40B4-BE49-F238E27FC236}">
                <a16:creationId xmlns:a16="http://schemas.microsoft.com/office/drawing/2014/main" id="{CA506100-F0F3-7AE3-5CF5-B96ABD06F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7" t="36308"/>
          <a:stretch/>
        </p:blipFill>
        <p:spPr>
          <a:xfrm>
            <a:off x="436229" y="401914"/>
            <a:ext cx="5812957" cy="2596735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3EE33AE8-B7E0-D834-A093-7D631ECAD167}"/>
              </a:ext>
            </a:extLst>
          </p:cNvPr>
          <p:cNvSpPr txBox="1"/>
          <p:nvPr/>
        </p:nvSpPr>
        <p:spPr>
          <a:xfrm>
            <a:off x="6818244" y="1963577"/>
            <a:ext cx="3656642" cy="32618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2800" dirty="0"/>
              <a:t>Introduction                </a:t>
            </a:r>
            <a:r>
              <a:rPr lang="fr-FR" sz="2800" b="1" dirty="0"/>
              <a:t>03</a:t>
            </a:r>
          </a:p>
          <a:p>
            <a:pPr>
              <a:lnSpc>
                <a:spcPct val="150000"/>
              </a:lnSpc>
            </a:pPr>
            <a:r>
              <a:rPr lang="fr-FR" sz="2800" b="0" dirty="0"/>
              <a:t>Part .1</a:t>
            </a:r>
            <a:r>
              <a:rPr lang="fr-FR" sz="2800" b="1" dirty="0"/>
              <a:t>                            05</a:t>
            </a:r>
          </a:p>
          <a:p>
            <a:pPr>
              <a:lnSpc>
                <a:spcPct val="150000"/>
              </a:lnSpc>
            </a:pPr>
            <a:r>
              <a:rPr lang="fr-FR" sz="2800" b="0" dirty="0"/>
              <a:t>Part. 2</a:t>
            </a:r>
            <a:r>
              <a:rPr lang="fr-FR" sz="2800" b="1" dirty="0"/>
              <a:t>                            06</a:t>
            </a:r>
          </a:p>
          <a:p>
            <a:pPr>
              <a:lnSpc>
                <a:spcPct val="150000"/>
              </a:lnSpc>
            </a:pPr>
            <a:r>
              <a:rPr lang="fr-FR" sz="2800" b="0" dirty="0"/>
              <a:t>Part. 3                            </a:t>
            </a:r>
            <a:r>
              <a:rPr lang="fr-FR" sz="2800" b="1" dirty="0"/>
              <a:t>08</a:t>
            </a:r>
          </a:p>
          <a:p>
            <a:pPr>
              <a:lnSpc>
                <a:spcPct val="150000"/>
              </a:lnSpc>
            </a:pPr>
            <a:r>
              <a:rPr lang="fr-FR" sz="2800" b="0" dirty="0"/>
              <a:t>Conclusion</a:t>
            </a:r>
            <a:r>
              <a:rPr lang="fr-FR" sz="2800" b="1" dirty="0"/>
              <a:t>                 10</a:t>
            </a:r>
          </a:p>
        </p:txBody>
      </p:sp>
    </p:spTree>
    <p:extLst>
      <p:ext uri="{BB962C8B-B14F-4D97-AF65-F5344CB8AC3E}">
        <p14:creationId xmlns:p14="http://schemas.microsoft.com/office/powerpoint/2010/main" val="2928346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2FA416-F2B6-A644-92A3-0E8F97855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3980" y="417443"/>
            <a:ext cx="63163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7C11752-E4EA-089D-8B16-8B0300F20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04452" y="2017643"/>
            <a:ext cx="481053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0" name="Image 9" descr="Une image contenant manège, carrousel, parc d’attractions, ciel&#10;&#10;Description générée automatiquement">
            <a:extLst>
              <a:ext uri="{FF2B5EF4-FFF2-40B4-BE49-F238E27FC236}">
                <a16:creationId xmlns:a16="http://schemas.microsoft.com/office/drawing/2014/main" id="{DF11E4B5-6B82-C0BF-98FD-47350003B1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356" r="8244"/>
          <a:stretch/>
        </p:blipFill>
        <p:spPr>
          <a:xfrm>
            <a:off x="472041" y="417443"/>
            <a:ext cx="3826565" cy="5411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16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2FA416-F2B6-A644-92A3-0E8F97855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042" y="427382"/>
            <a:ext cx="5889002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7C11752-E4EA-089D-8B16-8B0300F200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72041" y="2126973"/>
            <a:ext cx="4810539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5" name="Image 4" descr="Une image contenant manège, ciel, parc d’attractions, foire&#10;&#10;Description générée automatiquement">
            <a:extLst>
              <a:ext uri="{FF2B5EF4-FFF2-40B4-BE49-F238E27FC236}">
                <a16:creationId xmlns:a16="http://schemas.microsoft.com/office/drawing/2014/main" id="{70B722DB-52FE-98AE-6532-41EA211506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17" r="9587"/>
          <a:stretch/>
        </p:blipFill>
        <p:spPr>
          <a:xfrm>
            <a:off x="6679096" y="496956"/>
            <a:ext cx="4969565" cy="5555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892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940441-2B9C-CBCC-14E5-D4BD087CF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FB1A501-BE25-255F-BB78-059AEF50FF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9464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F1928BB-3998-0322-E650-03A8C70EB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59EA35A-5383-F440-1F5F-585E491649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9135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12C751-FDAE-5A08-7CE8-14CC877F2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67576B5-DFE6-C86C-E104-4CCEE2FD1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7256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6D9BF4-9038-D28E-6D3D-ED8A70E54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24B5BD-B658-1DC0-A440-B9C3100327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779D09C-6111-B7F9-9F6F-CEE3472592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273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6.xml"/><Relationship Id="rId18" Type="http://schemas.openxmlformats.org/officeDocument/2006/relationships/image" Target="../media/image16.pn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67000">
              <a:srgbClr val="FDF1D4">
                <a:alpha val="34902"/>
              </a:srgbClr>
            </a:gs>
            <a:gs pos="100000">
              <a:srgbClr val="FBE6B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ADD7BE6-217B-885F-DC8F-DEFC24A51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A2CAC1B-568A-BB97-DE04-7442569754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693676E-ABB2-E54A-9E87-DEE30AF55EE8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11684" y="6174451"/>
            <a:ext cx="1507786" cy="547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387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rgbClr val="12092C"/>
            </a:gs>
            <a:gs pos="86000">
              <a:srgbClr val="322129"/>
            </a:gs>
            <a:gs pos="78000">
              <a:srgbClr val="12092C"/>
            </a:gs>
            <a:gs pos="100000">
              <a:srgbClr val="5A3F25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CCDB0A73-9278-51E3-D75B-90D0ECD22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EE339BC-BC33-FECA-9309-E1F5B9CE09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BC78965A-70E5-8053-AFB0-AF5EA6E1ECE4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07586" y="6176963"/>
            <a:ext cx="150524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791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89" r:id="rId15"/>
    <p:sldLayoutId id="2147483690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DF1D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FDF1D4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FDF1D4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DF1D4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FDF1D4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FDF1D4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ferencesource.microsoft.com/#mscorlib/system/io/stream.cs" TargetMode="External"/><Relationship Id="rId2" Type="http://schemas.openxmlformats.org/officeDocument/2006/relationships/hyperlink" Target="https://github.com/microsoft/referencesource/blob/master/mscorlib/system/collections/generic/list.cs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7FCCB-39CB-ACE3-A895-34D0BD0C44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La mémoire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B0E1D2-2709-9716-CEDB-03A5D18CDD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Comprendre son fonctionnement </a:t>
            </a:r>
            <a:r>
              <a:rPr lang="fr-FR"/>
              <a:t>du matériel jusqu’au langage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293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0DFB4-4E77-0699-93EF-C9C0A5BA2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CC75D-7F97-C362-147B-7226841C04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660"/>
            <a:ext cx="7636497" cy="4351338"/>
          </a:xfrm>
        </p:spPr>
        <p:txBody>
          <a:bodyPr/>
          <a:lstStyle/>
          <a:p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Ce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n’est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pas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une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session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approfondie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sur le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fonctionnement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de la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mémoire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en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</a:rPr>
              <a:t>.Net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</a:endParaRPr>
          </a:p>
          <a:p>
            <a:endParaRPr lang="fr-FR" dirty="0"/>
          </a:p>
          <a:p>
            <a:r>
              <a:rPr lang="fr-FR" dirty="0"/>
              <a:t>Le matériel: la mémoire vive, le processeur, le cache, le disque</a:t>
            </a:r>
          </a:p>
          <a:p>
            <a:r>
              <a:rPr lang="en-US" dirty="0"/>
              <a:t>Le </a:t>
            </a:r>
            <a:r>
              <a:rPr lang="en-US" dirty="0" err="1"/>
              <a:t>système</a:t>
            </a:r>
            <a:r>
              <a:rPr lang="en-US" dirty="0"/>
              <a:t> </a:t>
            </a:r>
            <a:r>
              <a:rPr lang="en-US" dirty="0" err="1"/>
              <a:t>d’exploitation</a:t>
            </a:r>
            <a:endParaRPr lang="en-US" dirty="0"/>
          </a:p>
          <a:p>
            <a:r>
              <a:rPr lang="en-US" dirty="0"/>
              <a:t>Les applications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419E8BAD-94F4-458A-2CB2-724B0AE5D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6959" y="1690688"/>
            <a:ext cx="2671531" cy="39668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0600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735092-7E1B-9928-C655-0600FA4479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4F014E-2126-41DE-482F-8F3A1740C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6507"/>
            <a:ext cx="8085212" cy="4310456"/>
          </a:xfrm>
        </p:spPr>
        <p:txBody>
          <a:bodyPr/>
          <a:lstStyle/>
          <a:p>
            <a:r>
              <a:rPr lang="en-US" dirty="0" err="1"/>
              <a:t>Problématiques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L’isolation</a:t>
            </a:r>
            <a:endParaRPr lang="en-US" dirty="0"/>
          </a:p>
          <a:p>
            <a:pPr lvl="1"/>
            <a:r>
              <a:rPr lang="en-US" dirty="0"/>
              <a:t>La gestion (libre/</a:t>
            </a:r>
            <a:r>
              <a:rPr lang="en-US" dirty="0" err="1"/>
              <a:t>allouée</a:t>
            </a:r>
            <a:r>
              <a:rPr lang="en-US" dirty="0"/>
              <a:t>, </a:t>
            </a:r>
            <a:r>
              <a:rPr lang="en-US" dirty="0" err="1"/>
              <a:t>granularité</a:t>
            </a:r>
            <a:r>
              <a:rPr lang="en-US" dirty="0"/>
              <a:t>/page, </a:t>
            </a:r>
            <a:r>
              <a:rPr lang="en-US" dirty="0" err="1"/>
              <a:t>alignement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La fragmentation</a:t>
            </a:r>
          </a:p>
          <a:p>
            <a:pPr lvl="1"/>
            <a:r>
              <a:rPr lang="en-US" dirty="0"/>
              <a:t>La performance</a:t>
            </a:r>
          </a:p>
          <a:p>
            <a:endParaRPr lang="en-US" dirty="0"/>
          </a:p>
        </p:txBody>
      </p:sp>
      <p:pic>
        <p:nvPicPr>
          <p:cNvPr id="2050" name="Picture 2" descr="undefined">
            <a:extLst>
              <a:ext uri="{FF2B5EF4-FFF2-40B4-BE49-F238E27FC236}">
                <a16:creationId xmlns:a16="http://schemas.microsoft.com/office/drawing/2014/main" id="{07BB9724-ED96-0A1F-9AC6-4DCA60EB8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3667" y="2121686"/>
            <a:ext cx="2649922" cy="4190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36697286-B741-67A6-839E-E96D24C6A7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8878" y="3890820"/>
            <a:ext cx="4945301" cy="2967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9781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AB1B7-FC95-4F17-C805-64B4ED551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Au niveau langages (C#)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BA4C36-400C-DA6E-9E3F-65253585F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Gestionnaire de mémoire</a:t>
            </a:r>
          </a:p>
          <a:p>
            <a:r>
              <a:rPr lang="fr-FR" dirty="0"/>
              <a:t>Le </a:t>
            </a:r>
            <a:r>
              <a:rPr lang="fr-FR" dirty="0" err="1"/>
              <a:t>garbage</a:t>
            </a:r>
            <a:r>
              <a:rPr lang="fr-FR" dirty="0"/>
              <a:t> collector</a:t>
            </a:r>
          </a:p>
          <a:p>
            <a:r>
              <a:rPr lang="fr-FR" dirty="0"/>
              <a:t>Le code</a:t>
            </a:r>
          </a:p>
          <a:p>
            <a:r>
              <a:rPr lang="fr-FR" dirty="0"/>
              <a:t>Les données</a:t>
            </a:r>
          </a:p>
          <a:p>
            <a:pPr lvl="1"/>
            <a:r>
              <a:rPr lang="fr-FR" dirty="0"/>
              <a:t>Les variables simples</a:t>
            </a:r>
          </a:p>
          <a:p>
            <a:pPr lvl="1"/>
            <a:r>
              <a:rPr lang="fr-FR" dirty="0"/>
              <a:t>Les tableaux</a:t>
            </a:r>
          </a:p>
          <a:p>
            <a:pPr lvl="1"/>
            <a:r>
              <a:rPr lang="fr-FR" dirty="0"/>
              <a:t>Les objets/structures</a:t>
            </a:r>
          </a:p>
          <a:p>
            <a:pPr lvl="1"/>
            <a:r>
              <a:rPr lang="fr-FR" dirty="0"/>
              <a:t>L’intégrité (</a:t>
            </a:r>
            <a:r>
              <a:rPr lang="fr-FR" dirty="0" err="1"/>
              <a:t>cast</a:t>
            </a:r>
            <a:r>
              <a:rPr lang="fr-FR" dirty="0"/>
              <a:t>, </a:t>
            </a:r>
            <a:r>
              <a:rPr lang="fr-FR" dirty="0" err="1"/>
              <a:t>safe</a:t>
            </a:r>
            <a:r>
              <a:rPr lang="fr-FR" dirty="0"/>
              <a:t> </a:t>
            </a:r>
            <a:r>
              <a:rPr lang="fr-FR" dirty="0" err="1"/>
              <a:t>array</a:t>
            </a:r>
            <a:r>
              <a:rPr lang="fr-FR" dirty="0"/>
              <a:t>)</a:t>
            </a:r>
          </a:p>
          <a:p>
            <a:pPr lvl="1"/>
            <a:endParaRPr lang="fr-FR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007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3216B-AFAC-58E0-83F5-B12E79E37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La mémoire système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BC7DD-B468-2F57-4EFA-20DD8164AF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Marshalling</a:t>
            </a:r>
            <a:endParaRPr lang="fr-FR"/>
          </a:p>
          <a:p>
            <a:pPr lvl="1"/>
            <a:r>
              <a:rPr lang="en-US" sz="1800">
                <a:solidFill>
                  <a:srgbClr val="000000"/>
                </a:solidFill>
                <a:latin typeface="Cascadia Mono" panose="020B0609020000020004" pitchFamily="49" charset="0"/>
              </a:rPr>
              <a:t>AllocHGlobal</a:t>
            </a:r>
            <a:endParaRPr lang="fr-FR"/>
          </a:p>
          <a:p>
            <a:r>
              <a:rPr lang="fr-FR" dirty="0" err="1"/>
              <a:t>fixed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4B951D-292F-72FF-1B2A-5E362A419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5640" y="3260996"/>
            <a:ext cx="8097380" cy="281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619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0F2ADD-8165-1A20-14DA-C711DB533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pile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2B715-AB86-81BE-DC00-219EF3FDEB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base de tout !</a:t>
            </a:r>
          </a:p>
          <a:p>
            <a:pPr lvl="1"/>
            <a:r>
              <a:rPr lang="fr-FR" dirty="0"/>
              <a:t>Appel et retour de méthodes</a:t>
            </a:r>
          </a:p>
          <a:p>
            <a:pPr lvl="1"/>
            <a:r>
              <a:rPr lang="fr-FR" dirty="0"/>
              <a:t>Variables locales</a:t>
            </a:r>
          </a:p>
          <a:p>
            <a:pPr lvl="1"/>
            <a:r>
              <a:rPr lang="fr-FR" dirty="0"/>
              <a:t>Lien avec le processeur</a:t>
            </a:r>
          </a:p>
          <a:p>
            <a:pPr lvl="1"/>
            <a:r>
              <a:rPr lang="fr-FR" dirty="0"/>
              <a:t>Contexte d’exécution (thread)</a:t>
            </a:r>
          </a:p>
          <a:p>
            <a:pPr lvl="1"/>
            <a:r>
              <a:rPr lang="fr-FR" dirty="0"/>
              <a:t>Une seule allocation 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461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68B33-34D2-AA23-2F24-8838B1FA2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structures de données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2D6AE-06CD-60C0-3B23-B96DFE78D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355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fr-FR" dirty="0"/>
              <a:t>Les structures à taille fixe (</a:t>
            </a:r>
            <a:r>
              <a:rPr lang="fr-FR" dirty="0" err="1"/>
              <a:t>int</a:t>
            </a:r>
            <a:r>
              <a:rPr lang="fr-FR" dirty="0"/>
              <a:t>, </a:t>
            </a:r>
            <a:r>
              <a:rPr lang="fr-FR" dirty="0" err="1"/>
              <a:t>bool</a:t>
            </a:r>
            <a:r>
              <a:rPr lang="fr-FR" dirty="0"/>
              <a:t>, </a:t>
            </a:r>
            <a:r>
              <a:rPr lang="fr-FR" dirty="0" err="1"/>
              <a:t>datetime</a:t>
            </a:r>
            <a:r>
              <a:rPr lang="fr-FR" dirty="0"/>
              <a:t>, objet, ..)</a:t>
            </a:r>
          </a:p>
          <a:p>
            <a:r>
              <a:rPr lang="fr-FR" dirty="0"/>
              <a:t>Les structures dynamiques</a:t>
            </a:r>
          </a:p>
          <a:p>
            <a:pPr lvl="1"/>
            <a:r>
              <a:rPr lang="en-US" dirty="0"/>
              <a:t>Buffer</a:t>
            </a:r>
          </a:p>
          <a:p>
            <a:pPr lvl="1"/>
            <a:r>
              <a:rPr lang="en-US" dirty="0" err="1"/>
              <a:t>Listes</a:t>
            </a:r>
            <a:endParaRPr lang="en-US" dirty="0"/>
          </a:p>
          <a:p>
            <a:pPr lvl="1"/>
            <a:r>
              <a:rPr lang="en-US" dirty="0" err="1"/>
              <a:t>Listes</a:t>
            </a:r>
            <a:r>
              <a:rPr lang="en-US" dirty="0"/>
              <a:t> </a:t>
            </a:r>
            <a:r>
              <a:rPr lang="en-US" dirty="0" err="1"/>
              <a:t>chaînées</a:t>
            </a:r>
            <a:endParaRPr lang="en-US" dirty="0"/>
          </a:p>
          <a:p>
            <a:pPr lvl="1"/>
            <a:endParaRPr lang="en-US" dirty="0"/>
          </a:p>
          <a:p>
            <a:r>
              <a:rPr lang="en-US" dirty="0">
                <a:hlinkClick r:id="rId2"/>
              </a:rPr>
              <a:t>Fonctionnement des </a:t>
            </a:r>
            <a:r>
              <a:rPr lang="en-US" dirty="0" err="1">
                <a:hlinkClick r:id="rId2"/>
              </a:rPr>
              <a:t>listes</a:t>
            </a:r>
            <a:endParaRPr lang="en-US" dirty="0"/>
          </a:p>
          <a:p>
            <a:r>
              <a:rPr lang="en-US" dirty="0"/>
              <a:t>Limiter les allocations</a:t>
            </a:r>
          </a:p>
          <a:p>
            <a:pPr lvl="1"/>
            <a:r>
              <a:rPr lang="en-US" dirty="0">
                <a:hlinkClick r:id="rId3"/>
              </a:rPr>
              <a:t>Buffer unique</a:t>
            </a:r>
            <a:endParaRPr lang="en-US" dirty="0"/>
          </a:p>
          <a:p>
            <a:pPr lvl="1"/>
            <a:r>
              <a:rPr lang="en-US" dirty="0" err="1"/>
              <a:t>Curseurs</a:t>
            </a:r>
            <a:r>
              <a:rPr lang="en-US" dirty="0"/>
              <a:t> (</a:t>
            </a:r>
            <a:r>
              <a:rPr lang="en-US" dirty="0" err="1"/>
              <a:t>IEnumerable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Limiter </a:t>
            </a:r>
            <a:r>
              <a:rPr lang="en-US" dirty="0" err="1"/>
              <a:t>ToList</a:t>
            </a:r>
            <a:r>
              <a:rPr lang="en-US" dirty="0"/>
              <a:t>/</a:t>
            </a:r>
            <a:r>
              <a:rPr lang="en-US" dirty="0" err="1"/>
              <a:t>ToArray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727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C9CC7-57D1-4639-054D-9887E7EE6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CF075-62C8-AC9B-1E0B-A12201D709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langages sont de très haut niveau aujourd’hui et </a:t>
            </a:r>
            <a:r>
              <a:rPr lang="fr-FR"/>
              <a:t>la gestion de la mémoire automatique nous déresponsabilise</a:t>
            </a:r>
            <a:endParaRPr lang="fr-FR" dirty="0"/>
          </a:p>
          <a:p>
            <a:r>
              <a:rPr lang="fr-FR" dirty="0"/>
              <a:t>L’intérêt de connaître sont fonctionnement quand on est développeur</a:t>
            </a:r>
          </a:p>
          <a:p>
            <a:r>
              <a:rPr lang="fr-FR" dirty="0" err="1"/>
              <a:t>Etre</a:t>
            </a:r>
            <a:r>
              <a:rPr lang="fr-FR" dirty="0"/>
              <a:t> conscient de sa consommation mais aussi de la performance liée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36661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DevDay2024">
      <a:dk1>
        <a:srgbClr val="12092C"/>
      </a:dk1>
      <a:lt1>
        <a:srgbClr val="FEF8EA"/>
      </a:lt1>
      <a:dk2>
        <a:srgbClr val="12092C"/>
      </a:dk2>
      <a:lt2>
        <a:srgbClr val="9CD7D5"/>
      </a:lt2>
      <a:accent1>
        <a:srgbClr val="F9F286"/>
      </a:accent1>
      <a:accent2>
        <a:srgbClr val="FFEA2E"/>
      </a:accent2>
      <a:accent3>
        <a:srgbClr val="F4B318"/>
      </a:accent3>
      <a:accent4>
        <a:srgbClr val="EA4523"/>
      </a:accent4>
      <a:accent5>
        <a:srgbClr val="EB2480"/>
      </a:accent5>
      <a:accent6>
        <a:srgbClr val="FD4FAA"/>
      </a:accent6>
      <a:hlink>
        <a:srgbClr val="30B7E4"/>
      </a:hlink>
      <a:folHlink>
        <a:srgbClr val="0784C2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ésentation4" id="{74F4E854-933A-4843-ABDB-7AF9F64BB0A7}" vid="{F6800970-A63D-41EE-B690-ED5C65EC8A2A}"/>
    </a:ext>
  </a:extLst>
</a:theme>
</file>

<file path=ppt/theme/theme2.xml><?xml version="1.0" encoding="utf-8"?>
<a:theme xmlns:a="http://schemas.openxmlformats.org/drawingml/2006/main" name="Conception personnalisée">
  <a:themeElements>
    <a:clrScheme name="DevDay2024">
      <a:dk1>
        <a:srgbClr val="12092C"/>
      </a:dk1>
      <a:lt1>
        <a:srgbClr val="FEF8EA"/>
      </a:lt1>
      <a:dk2>
        <a:srgbClr val="12092C"/>
      </a:dk2>
      <a:lt2>
        <a:srgbClr val="9CD7D5"/>
      </a:lt2>
      <a:accent1>
        <a:srgbClr val="F9F286"/>
      </a:accent1>
      <a:accent2>
        <a:srgbClr val="FFEA2E"/>
      </a:accent2>
      <a:accent3>
        <a:srgbClr val="F4B318"/>
      </a:accent3>
      <a:accent4>
        <a:srgbClr val="EA4523"/>
      </a:accent4>
      <a:accent5>
        <a:srgbClr val="EB2480"/>
      </a:accent5>
      <a:accent6>
        <a:srgbClr val="FD4FAA"/>
      </a:accent6>
      <a:hlink>
        <a:srgbClr val="30B7E4"/>
      </a:hlink>
      <a:folHlink>
        <a:srgbClr val="0784C2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ésentation4" id="{74F4E854-933A-4843-ABDB-7AF9F64BB0A7}" vid="{9790DECE-662D-40C6-BDFA-42CE357330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DevDay2024-Template</Template>
  <TotalTime>11574</TotalTime>
  <Words>211</Words>
  <Application>Microsoft Office PowerPoint</Application>
  <PresentationFormat>Widescreen</PresentationFormat>
  <Paragraphs>50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Aharoni</vt:lpstr>
      <vt:lpstr>Aptos</vt:lpstr>
      <vt:lpstr>Aptos Display</vt:lpstr>
      <vt:lpstr>Arial</vt:lpstr>
      <vt:lpstr>Cascadia Mono</vt:lpstr>
      <vt:lpstr>Thème Office</vt:lpstr>
      <vt:lpstr>Conception personnalisée</vt:lpstr>
      <vt:lpstr>La mémoire</vt:lpstr>
      <vt:lpstr>Introduction</vt:lpstr>
      <vt:lpstr>Introduction</vt:lpstr>
      <vt:lpstr>Au niveau langages (C#)</vt:lpstr>
      <vt:lpstr>La mémoire système</vt:lpstr>
      <vt:lpstr>La pile</vt:lpstr>
      <vt:lpstr>Les structures de données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Mitsuru FURUTA</dc:creator>
  <cp:lastModifiedBy>Mitsuru FURUTA</cp:lastModifiedBy>
  <cp:revision>27</cp:revision>
  <dcterms:created xsi:type="dcterms:W3CDTF">2024-10-28T22:41:05Z</dcterms:created>
  <dcterms:modified xsi:type="dcterms:W3CDTF">2024-11-07T07:31:42Z</dcterms:modified>
</cp:coreProperties>
</file>

<file path=docProps/thumbnail.jpeg>
</file>